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8" r:id="rId4"/>
    <p:sldId id="289" r:id="rId5"/>
    <p:sldId id="290" r:id="rId6"/>
    <p:sldId id="272" r:id="rId7"/>
    <p:sldId id="269" r:id="rId8"/>
    <p:sldId id="271" r:id="rId9"/>
    <p:sldId id="270" r:id="rId10"/>
    <p:sldId id="258" r:id="rId11"/>
    <p:sldId id="256" r:id="rId12"/>
    <p:sldId id="278" r:id="rId13"/>
    <p:sldId id="275" r:id="rId14"/>
    <p:sldId id="274" r:id="rId15"/>
    <p:sldId id="276" r:id="rId16"/>
    <p:sldId id="257" r:id="rId17"/>
    <p:sldId id="277" r:id="rId18"/>
    <p:sldId id="279" r:id="rId19"/>
    <p:sldId id="260" r:id="rId20"/>
    <p:sldId id="261" r:id="rId21"/>
    <p:sldId id="282" r:id="rId22"/>
    <p:sldId id="262" r:id="rId23"/>
    <p:sldId id="263" r:id="rId24"/>
    <p:sldId id="264" r:id="rId25"/>
    <p:sldId id="265" r:id="rId26"/>
    <p:sldId id="285" r:id="rId27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14" autoAdjust="0"/>
    <p:restoredTop sz="94660"/>
  </p:normalViewPr>
  <p:slideViewPr>
    <p:cSldViewPr>
      <p:cViewPr varScale="1">
        <p:scale>
          <a:sx n="82" d="100"/>
          <a:sy n="82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158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574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074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742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577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560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38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857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683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6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781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A506-EA59-4C23-A1AE-4B76672F932A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340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Anh dep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915400" cy="6858000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438400" y="2590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8501" y="2667626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4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1" y="1524001"/>
            <a:ext cx="5867400" cy="3733800"/>
          </a:xfrm>
          <a:prstGeom prst="rect">
            <a:avLst/>
          </a:prstGeom>
          <a:noFill/>
        </p:spPr>
        <p:txBody>
          <a:bodyPr wrap="square" rtlCol="0">
            <a:prstTxWarp prst="textCirclePour">
              <a:avLst/>
            </a:prstTxWarp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988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485900" y="3632775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  NHÓM ĐÔI</a:t>
            </a:r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5900" y="2667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62100" y="4419600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em được thí nghiệm và ghi vào phiếu học tập theo yêu cầu 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735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37660877"/>
              </p:ext>
            </p:extLst>
          </p:nvPr>
        </p:nvGraphicFramePr>
        <p:xfrm>
          <a:off x="0" y="838200"/>
          <a:ext cx="9144000" cy="5927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768"/>
                <a:gridCol w="4689232"/>
              </a:tblGrid>
              <a:tr h="6674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PHIẾU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 HỌC TẬP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72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Tên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đặc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từng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hỗn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hợp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Tên hỗn hợp và đặc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 điểm của hỗn hợp</a:t>
                      </a:r>
                      <a:endParaRPr lang="en-US" sz="280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33487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4870">
                <a:tc>
                  <a:txBody>
                    <a:bodyPr/>
                    <a:lstStyle/>
                    <a:p>
                      <a:endParaRPr lang="en-US" sz="2800" baseline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smtClean="0"/>
                    </a:p>
                    <a:p>
                      <a:endParaRPr lang="en-US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4870">
                <a:tc>
                  <a:txBody>
                    <a:bodyPr/>
                    <a:lstStyle/>
                    <a:p>
                      <a:endParaRPr lang="en-US" sz="2800" smtClean="0"/>
                    </a:p>
                    <a:p>
                      <a:endParaRPr lang="en-US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27432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1.Muối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" y="341376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trắng, vị mặn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Mì chính: (bột ngọt)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200" y="48006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trắng, vị </a:t>
            </a:r>
            <a:r>
              <a:rPr lang="en-US" sz="32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ngọt lợ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54102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Hạt tiêu (giã nhuyễn):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" y="59436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Màu đen, </a:t>
            </a:r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 </a:t>
            </a:r>
            <a:r>
              <a:rPr lang="en-US" sz="32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cay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4297680"/>
            <a:ext cx="4343400" cy="1325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Hỗn hợp gia vị có màu trắng lẫn màu đen, có vị mặn, ngọt, cay.</a:t>
            </a:r>
            <a:endParaRPr lang="en-US" sz="32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371600" y="266700"/>
            <a:ext cx="914400" cy="533400"/>
            <a:chOff x="1371600" y="266700"/>
            <a:chExt cx="914400" cy="533400"/>
          </a:xfrm>
        </p:grpSpPr>
        <p:sp>
          <p:nvSpPr>
            <p:cNvPr id="18" name="Down Arrow Callout 17"/>
            <p:cNvSpPr/>
            <p:nvPr/>
          </p:nvSpPr>
          <p:spPr>
            <a:xfrm>
              <a:off x="1371600" y="266700"/>
              <a:ext cx="914400" cy="533400"/>
            </a:xfrm>
            <a:prstGeom prst="downArrowCallou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>
              <a:hlinkClick r:id="rId2" action="ppaction://hlinksldjump"/>
            </p:cNvPr>
            <p:cNvSpPr/>
            <p:nvPr/>
          </p:nvSpPr>
          <p:spPr>
            <a:xfrm>
              <a:off x="1676400" y="304800"/>
              <a:ext cx="304800" cy="2667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362700" y="266700"/>
            <a:ext cx="914400" cy="533400"/>
            <a:chOff x="6362700" y="266700"/>
            <a:chExt cx="914400" cy="533400"/>
          </a:xfrm>
        </p:grpSpPr>
        <p:sp>
          <p:nvSpPr>
            <p:cNvPr id="22" name="Down Arrow Callout 21"/>
            <p:cNvSpPr/>
            <p:nvPr/>
          </p:nvSpPr>
          <p:spPr>
            <a:xfrm>
              <a:off x="6362700" y="266700"/>
              <a:ext cx="914400" cy="533400"/>
            </a:xfrm>
            <a:prstGeom prst="downArrowCallou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Oval 25">
              <a:hlinkClick r:id="rId2" action="ppaction://hlinksldjump"/>
            </p:cNvPr>
            <p:cNvSpPr/>
            <p:nvPr/>
          </p:nvSpPr>
          <p:spPr>
            <a:xfrm>
              <a:off x="6667500" y="323850"/>
              <a:ext cx="304800" cy="2667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6019800" y="6096000"/>
            <a:ext cx="25146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  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11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72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5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661160" y="32766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  BÀY</a:t>
            </a:r>
            <a:endParaRPr lang="en-US" sz="4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026920" y="2938045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  </a:t>
            </a:r>
          </a:p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thí nghiệm)</a:t>
            </a:r>
            <a:endParaRPr lang="en-US" sz="4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Callout 8">
            <a:hlinkClick r:id="rId2" action="ppaction://hlinksldjump"/>
          </p:cNvPr>
          <p:cNvSpPr/>
          <p:nvPr/>
        </p:nvSpPr>
        <p:spPr>
          <a:xfrm>
            <a:off x="2649855" y="2582375"/>
            <a:ext cx="4316730" cy="2209800"/>
          </a:xfrm>
          <a:prstGeom prst="cloudCallout">
            <a:avLst>
              <a:gd name="adj1" fmla="val 60600"/>
              <a:gd name="adj2" fmla="val -755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684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0750" y="2158871"/>
            <a:ext cx="5200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2560" y="3505200"/>
            <a:ext cx="6568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428604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588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5900" y="2057400"/>
            <a:ext cx="59817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1140" y="4271903"/>
            <a:ext cx="5981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 khí là một hỗn hợp vì trong không khí có bụi, khói và một số chất khác.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70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9170" y="2093535"/>
            <a:ext cx="7338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83071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 và cám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7280" y="3415485"/>
            <a:ext cx="294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 và sạn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7280" y="3986745"/>
            <a:ext cx="3322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 măng và cát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984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>
            <a:off x="586740" y="211836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2036951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 các chất ra khỏi hỗn hợp</a:t>
            </a:r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081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"/>
          <p:cNvSpPr txBox="1">
            <a:spLocks noChangeArrowheads="1"/>
          </p:cNvSpPr>
          <p:nvPr/>
        </p:nvSpPr>
        <p:spPr bwMode="auto">
          <a:xfrm>
            <a:off x="2514600" y="1890871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990600" y="2743200"/>
            <a:ext cx="7162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 hình dưới đây ứng với việc sử dụng phương pháp nào để tách các chất ra khỏi hỗn hợp</a:t>
            </a:r>
            <a:endParaRPr lang="vi-VN" sz="2800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30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24601" y="3733800"/>
            <a:ext cx="2546350" cy="2773363"/>
            <a:chOff x="4042" y="2352"/>
            <a:chExt cx="1554" cy="1747"/>
          </a:xfrm>
        </p:grpSpPr>
        <p:pic>
          <p:nvPicPr>
            <p:cNvPr id="9244" name="Picture 2" descr="h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17519" r="8197" b="15329"/>
            <a:stretch>
              <a:fillRect/>
            </a:stretch>
          </p:blipFill>
          <p:spPr bwMode="auto">
            <a:xfrm>
              <a:off x="4320" y="2352"/>
              <a:ext cx="1276" cy="1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45" name="Group 13"/>
            <p:cNvGrpSpPr>
              <a:grpSpLocks/>
            </p:cNvGrpSpPr>
            <p:nvPr/>
          </p:nvGrpSpPr>
          <p:grpSpPr bwMode="auto">
            <a:xfrm>
              <a:off x="4042" y="3477"/>
              <a:ext cx="916" cy="288"/>
              <a:chOff x="4130" y="3458"/>
              <a:chExt cx="916" cy="288"/>
            </a:xfrm>
          </p:grpSpPr>
          <p:sp>
            <p:nvSpPr>
              <p:cNvPr id="9246" name="Text Box 14"/>
              <p:cNvSpPr txBox="1">
                <a:spLocks noChangeArrowheads="1"/>
              </p:cNvSpPr>
              <p:nvPr/>
            </p:nvSpPr>
            <p:spPr bwMode="auto">
              <a:xfrm>
                <a:off x="4134" y="3458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SG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7" name="Oval 15"/>
              <p:cNvSpPr>
                <a:spLocks noChangeArrowheads="1"/>
              </p:cNvSpPr>
              <p:nvPr/>
            </p:nvSpPr>
            <p:spPr bwMode="auto">
              <a:xfrm>
                <a:off x="4130" y="3477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04465" name="Text Box 17"/>
          <p:cNvSpPr txBox="1">
            <a:spLocks noChangeArrowheads="1"/>
          </p:cNvSpPr>
          <p:nvPr/>
        </p:nvSpPr>
        <p:spPr bwMode="auto">
          <a:xfrm>
            <a:off x="3429000" y="835670"/>
            <a:ext cx="2057400" cy="52322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Lọc</a:t>
            </a:r>
            <a:endParaRPr lang="en-SG" sz="28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92075" y="4419600"/>
            <a:ext cx="1657350" cy="1752600"/>
            <a:chOff x="58" y="2784"/>
            <a:chExt cx="1044" cy="1104"/>
          </a:xfrm>
        </p:grpSpPr>
        <p:pic>
          <p:nvPicPr>
            <p:cNvPr id="9240" name="Picture 3" descr="h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2766" t="47847" r="12766" b="11961"/>
            <a:stretch>
              <a:fillRect/>
            </a:stretch>
          </p:blipFill>
          <p:spPr bwMode="auto">
            <a:xfrm>
              <a:off x="336" y="2784"/>
              <a:ext cx="766" cy="11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41" name="Group 6"/>
            <p:cNvGrpSpPr>
              <a:grpSpLocks/>
            </p:cNvGrpSpPr>
            <p:nvPr/>
          </p:nvGrpSpPr>
          <p:grpSpPr bwMode="auto">
            <a:xfrm>
              <a:off x="58" y="3448"/>
              <a:ext cx="912" cy="288"/>
              <a:chOff x="58" y="3448"/>
              <a:chExt cx="912" cy="288"/>
            </a:xfrm>
          </p:grpSpPr>
          <p:sp>
            <p:nvSpPr>
              <p:cNvPr id="9242" name="Text Box 7"/>
              <p:cNvSpPr txBox="1">
                <a:spLocks noChangeArrowheads="1"/>
              </p:cNvSpPr>
              <p:nvPr/>
            </p:nvSpPr>
            <p:spPr bwMode="auto">
              <a:xfrm>
                <a:off x="58" y="3448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SG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3" name="Oval 8"/>
              <p:cNvSpPr>
                <a:spLocks noChangeArrowheads="1"/>
              </p:cNvSpPr>
              <p:nvPr/>
            </p:nvSpPr>
            <p:spPr bwMode="auto">
              <a:xfrm>
                <a:off x="58" y="344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2286000" y="3086100"/>
            <a:ext cx="3568700" cy="3771900"/>
            <a:chOff x="1440" y="1944"/>
            <a:chExt cx="2248" cy="2376"/>
          </a:xfrm>
        </p:grpSpPr>
        <p:pic>
          <p:nvPicPr>
            <p:cNvPr id="9237" name="Picture 10" descr="DSC_156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8" y="1944"/>
              <a:ext cx="1920" cy="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8" name="Text Box 11"/>
            <p:cNvSpPr txBox="1">
              <a:spLocks noChangeArrowheads="1"/>
            </p:cNvSpPr>
            <p:nvPr/>
          </p:nvSpPr>
          <p:spPr bwMode="auto">
            <a:xfrm>
              <a:off x="1440" y="3448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SG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9" name="Oval 12"/>
            <p:cNvSpPr>
              <a:spLocks noChangeArrowheads="1"/>
            </p:cNvSpPr>
            <p:nvPr/>
          </p:nvSpPr>
          <p:spPr bwMode="auto">
            <a:xfrm>
              <a:off x="1440" y="3456"/>
              <a:ext cx="240" cy="240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228600" y="881390"/>
            <a:ext cx="2057400" cy="52322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sẩy</a:t>
            </a:r>
            <a:endParaRPr lang="en-SG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6324600" y="835670"/>
            <a:ext cx="2057400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Làm lắng</a:t>
            </a:r>
            <a:endParaRPr lang="en-SG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H="1" flipV="1">
            <a:off x="1066800" y="4953000"/>
            <a:ext cx="0" cy="914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H="1" flipV="1">
            <a:off x="4343400" y="51054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 flipV="1">
            <a:off x="7620000" y="4724400"/>
            <a:ext cx="0" cy="914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 Box 31"/>
          <p:cNvSpPr txBox="1">
            <a:spLocks noChangeArrowheads="1"/>
          </p:cNvSpPr>
          <p:nvPr/>
        </p:nvSpPr>
        <p:spPr bwMode="auto">
          <a:xfrm>
            <a:off x="457200" y="22860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57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-0.00833 -0.1666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-833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0.03398 L -0.67917 0.68878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50" y="327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-0.00347 -0.225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-1125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2775E-6 L 0.37917 0.665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3324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0.00243 -0.23542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178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5549E-6 L 0.37084 0.65549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3276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5" grpId="0" animBg="1"/>
      <p:bldP spid="104465" grpId="1" animBg="1"/>
      <p:bldP spid="104464" grpId="0" animBg="1"/>
      <p:bldP spid="104464" grpId="1" animBg="1"/>
      <p:bldP spid="104466" grpId="0" animBg="1"/>
      <p:bldP spid="104466" grpId="1" animBg="1"/>
      <p:bldP spid="12310" grpId="0" animBg="1"/>
      <p:bldP spid="12311" grpId="0" animBg="1"/>
      <p:bldP spid="123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2404128"/>
            <a:ext cx="6896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 nước ra khỏi hỗn hợp nước </a:t>
            </a:r>
          </a:p>
          <a:p>
            <a:pPr algn="ctr"/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 cát trắng.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3150" y="3985223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 dầu ăn ra khỏi hỗn hợp </a:t>
            </a:r>
          </a:p>
          <a:p>
            <a:pPr algn="ctr"/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và dầu ăn.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95500" y="5651212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 gạo ra khỏi hỗn hợp gạo và sạn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Callout 1"/>
          <p:cNvSpPr/>
          <p:nvPr/>
        </p:nvSpPr>
        <p:spPr>
          <a:xfrm>
            <a:off x="762000" y="1729777"/>
            <a:ext cx="2667000" cy="708623"/>
          </a:xfrm>
          <a:prstGeom prst="wedgeEllipseCallout">
            <a:avLst/>
          </a:prstGeom>
          <a:solidFill>
            <a:srgbClr val="7030A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1 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709889" y="3522889"/>
            <a:ext cx="2667000" cy="708623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746760" y="4876800"/>
            <a:ext cx="2667000" cy="708623"/>
          </a:xfrm>
          <a:prstGeom prst="wedgeEllipseCallout">
            <a:avLst/>
          </a:prstGeom>
          <a:solidFill>
            <a:srgbClr val="0070C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79320" y="3404175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  NHÓM</a:t>
            </a:r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857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 animBg="1"/>
      <p:bldP spid="10" grpId="0" animBg="1"/>
      <p:bldP spid="11" grpId="0" animBg="1"/>
      <p:bldP spid="12" grpId="1"/>
      <p:bldP spid="1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9100" y="1447800"/>
            <a:ext cx="3200400" cy="9144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KIỂM TRA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9500" y="1424152"/>
            <a:ext cx="2057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7868" y="2624918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chất có thể tồn tại ở những thể nào?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5104" y="267108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chất có thể tồn tại ở thể rắn, thể lỏng hoặc thể khí.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4704" y="2688018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điều kiện như thế nào thì các chất có thể chuyển từ thể này sang thể khác?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7300" y="2917305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nhiệt độ thay đổi thì một số chất có thể chuyển từ thể này sang thể khác.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252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1931549"/>
            <a:ext cx="6202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PHIẾU HỌC TẬP</a:t>
            </a:r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819400"/>
            <a:ext cx="826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-Tách . . . . . . . . . ra khỏi hỗn hợp. . . . . . . . . . . . . 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195637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Nhóm: . . . 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556575"/>
            <a:ext cx="833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-Chuẩn bị: . . . . . . . . . . . . . . . . . . . . . . . . . . . . . . . 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" y="4343400"/>
            <a:ext cx="826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-Cách tiến hành :. . . . . . . . . . . . . . . . . . . . . . . . . . . . . . . . . . . . . . . . . . . . . . . . . . . . . . . . . . . . . . . . . . . . . . . . . . . . . . . . . . . . . . . . . . . . . . . . . . . . . . . . . . 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52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661160" y="32766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  BÀY</a:t>
            </a:r>
            <a:endParaRPr lang="en-US" sz="4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121442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1836420" y="324612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</a:t>
            </a:r>
            <a:endParaRPr lang="en-US" sz="4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2667000" y="2746920"/>
            <a:ext cx="3768090" cy="1828800"/>
          </a:xfrm>
          <a:prstGeom prst="cloudCallout">
            <a:avLst>
              <a:gd name="adj1" fmla="val 99082"/>
              <a:gd name="adj2" fmla="val -1155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288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1.Tách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565975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 bị: hỗn hợp nước và cát trắng, phểu giấy lọc, bông gòn.</a:t>
            </a:r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8100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 tiến hành: Đổ hỗn hợp trên phểu, nước chảy qua phểu xuống chai, còn cát trắng ở lại trên phểu.</a:t>
            </a:r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6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" y="2438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2.Tách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200399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 bị: Dầu ăn, nước, cốc đựng hỗn hợp, muỗng</a:t>
            </a:r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8100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 tiến hành: Đổ hỗn hợp nước và dầu ăn vào chung  1 cái cốc, để một lúc nước lắng xuống, dầu ăn nổi trên nước rồi dùng muỗng vớt lớp dầu ăn.</a:t>
            </a:r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920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2209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3.Tách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200399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 bị: Hỗn hợp gạo và sạn, nước, rá vo gạo, chậu.</a:t>
            </a:r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8100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 tiến hành: Đổ hỗn gạo và sạn vào rá. Dùng tay đãi gạo trong chậu nước, sạn lắng xuống đáy rá, ta bốc gạo ở phần trên.</a:t>
            </a:r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903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609600" y="220980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220" y="3581400"/>
            <a:ext cx="456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77"/>
          <p:cNvSpPr>
            <a:spLocks noChangeArrowheads="1"/>
          </p:cNvSpPr>
          <p:nvPr/>
        </p:nvSpPr>
        <p:spPr bwMode="auto">
          <a:xfrm>
            <a:off x="243840" y="4227731"/>
            <a:ext cx="8839200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hay nhiều chất trộn lẫn với nhau có thể tạo thành hỗn hợp. Trong hỗn hợp, mỗi chất vẫn giữ nguyên tính chất của nó.</a:t>
            </a:r>
          </a:p>
          <a:p>
            <a:pPr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nhiều cách để tách các chất ra khỏi hỗn hợp của nó: sàng, sảy; lọc, làm lắng.</a:t>
            </a:r>
          </a:p>
        </p:txBody>
      </p:sp>
    </p:spTree>
    <p:extLst>
      <p:ext uri="{BB962C8B-B14F-4D97-AF65-F5344CB8AC3E}">
        <p14:creationId xmlns="" xmlns:p14="http://schemas.microsoft.com/office/powerpoint/2010/main" val="381233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209800" y="220980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xét-Dăn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275" y="3563523"/>
            <a:ext cx="7943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Dung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063694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ction Button: Custom 23">
            <a:hlinkClick r:id="rId2" action="ppaction://hlinksldjump" highlightClick="1"/>
          </p:cNvPr>
          <p:cNvSpPr/>
          <p:nvPr/>
        </p:nvSpPr>
        <p:spPr>
          <a:xfrm>
            <a:off x="228600" y="39624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ction Button: Custom 24">
            <a:hlinkClick r:id="rId3" action="ppaction://hlinksldjump" highlightClick="1"/>
          </p:cNvPr>
          <p:cNvSpPr/>
          <p:nvPr/>
        </p:nvSpPr>
        <p:spPr>
          <a:xfrm>
            <a:off x="228600" y="48768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685800" y="103575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	Chất rắn có đặc điểm gì? Nêu ví dụ?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Có hình dạng nhất định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42918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100" y="1447800"/>
            <a:ext cx="3200400" cy="91440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KIỂM TRA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4082229"/>
      </p:ext>
    </p:extLst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ction Button: Custom 23">
            <a:hlinkClick r:id="rId2" action="ppaction://hlinksldjump" highlightClick="1"/>
          </p:cNvPr>
          <p:cNvSpPr/>
          <p:nvPr/>
        </p:nvSpPr>
        <p:spPr>
          <a:xfrm>
            <a:off x="228600" y="39624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ction Button: Custom 24">
            <a:hlinkClick r:id="rId3" action="ppaction://hlinksldjump" highlightClick="1"/>
          </p:cNvPr>
          <p:cNvSpPr/>
          <p:nvPr/>
        </p:nvSpPr>
        <p:spPr>
          <a:xfrm>
            <a:off x="228600" y="48768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567813" y="2710016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chứa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nhìn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thấy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được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100" y="1447800"/>
            <a:ext cx="3200400" cy="91440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KIỂM TRA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2135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ction Button: Custom 23">
            <a:hlinkClick r:id="rId2" action="ppaction://hlinksldjump" highlightClick="1"/>
          </p:cNvPr>
          <p:cNvSpPr/>
          <p:nvPr/>
        </p:nvSpPr>
        <p:spPr>
          <a:xfrm>
            <a:off x="228600" y="39624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ction Button: Custom 24">
            <a:hlinkClick r:id="rId3" action="ppaction://hlinksldjump" highlightClick="1"/>
          </p:cNvPr>
          <p:cNvSpPr/>
          <p:nvPr/>
        </p:nvSpPr>
        <p:spPr>
          <a:xfrm>
            <a:off x="228600" y="48768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304800" y="7620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chiếm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toàn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chứa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nhìn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thấy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được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100" y="1447800"/>
            <a:ext cx="3200400" cy="91440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KIỂM TRA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9698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586740" y="211836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2283172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693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8518" y="985604"/>
            <a:ext cx="5757861" cy="5486400"/>
            <a:chOff x="152401" y="385763"/>
            <a:chExt cx="5757861" cy="6319837"/>
          </a:xfrm>
        </p:grpSpPr>
        <p:pic>
          <p:nvPicPr>
            <p:cNvPr id="1026" name="Picture 2" descr="E:\HY\muoi 3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1" y="385763"/>
              <a:ext cx="3047999" cy="266223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E:\HY\muoi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1" y="3276600"/>
              <a:ext cx="5743574" cy="342900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E:\HY\muoi 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3287" y="385763"/>
              <a:ext cx="2466975" cy="266223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6477000" y="2273587"/>
            <a:ext cx="2209800" cy="1828800"/>
            <a:chOff x="6477000" y="2273587"/>
            <a:chExt cx="2209800" cy="1828800"/>
          </a:xfrm>
        </p:grpSpPr>
        <p:sp>
          <p:nvSpPr>
            <p:cNvPr id="7" name="TextBox 6"/>
            <p:cNvSpPr txBox="1"/>
            <p:nvPr/>
          </p:nvSpPr>
          <p:spPr>
            <a:xfrm>
              <a:off x="6553200" y="289560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MUỐI </a:t>
              </a:r>
              <a:endPara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Left Arrow 7"/>
            <p:cNvSpPr/>
            <p:nvPr/>
          </p:nvSpPr>
          <p:spPr>
            <a:xfrm>
              <a:off x="6477000" y="2273587"/>
              <a:ext cx="2209800" cy="1828800"/>
            </a:xfrm>
            <a:prstGeom prst="leftArrow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    </a:t>
              </a:r>
              <a:endParaRPr 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8518" y="228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375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228601"/>
            <a:ext cx="6443662" cy="2743200"/>
            <a:chOff x="152400" y="228601"/>
            <a:chExt cx="6443662" cy="2743200"/>
          </a:xfrm>
        </p:grpSpPr>
        <p:pic>
          <p:nvPicPr>
            <p:cNvPr id="2050" name="Picture 2" descr="E:\HY\c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28601"/>
              <a:ext cx="4267199" cy="274320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E:\HY\c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3937" y="300038"/>
              <a:ext cx="1762125" cy="26003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Left Arrow 3"/>
          <p:cNvSpPr/>
          <p:nvPr/>
        </p:nvSpPr>
        <p:spPr>
          <a:xfrm>
            <a:off x="6781800" y="838200"/>
            <a:ext cx="2209800" cy="1828800"/>
          </a:xfrm>
          <a:prstGeom prst="leftArrow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MÌ</a:t>
            </a:r>
          </a:p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CHÍNH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6809307" y="3981450"/>
            <a:ext cx="2209800" cy="1828800"/>
          </a:xfrm>
          <a:prstGeom prst="leftArrow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TIÊU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3114675"/>
            <a:ext cx="6443662" cy="3760470"/>
            <a:chOff x="152400" y="3114675"/>
            <a:chExt cx="6443662" cy="3760470"/>
          </a:xfrm>
        </p:grpSpPr>
        <p:pic>
          <p:nvPicPr>
            <p:cNvPr id="2052" name="Picture 4" descr="E:\HY\tieu 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4962524"/>
              <a:ext cx="3090862" cy="189547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E:\HY\tieu 3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3114675"/>
              <a:ext cx="3090862" cy="178117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E:\HY\tieu 4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5027295"/>
              <a:ext cx="3203259" cy="184785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 descr="E:\HY\tieu 1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3114675"/>
              <a:ext cx="3203259" cy="184785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62901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0140" y="2057400"/>
            <a:ext cx="7056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5380" y="4254787"/>
            <a:ext cx="4808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 sinh bày tỏ ý kiến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  <a:endParaRPr lang="en-US" sz="2800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75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86&quot;/&gt;&lt;/object&gt;&lt;object type=&quot;3&quot; unique_id=&quot;10004&quot;&gt;&lt;property id=&quot;20148&quot; value=&quot;5&quot;/&gt;&lt;property id=&quot;20300&quot; value=&quot;Slide 2&quot;/&gt;&lt;property id=&quot;20307&quot; value=&quot;287&quot;/&gt;&lt;/object&gt;&lt;object type=&quot;3&quot; unique_id=&quot;10005&quot;&gt;&lt;property id=&quot;20148&quot; value=&quot;5&quot;/&gt;&lt;property id=&quot;20300&quot; value=&quot;Slide 3&quot;/&gt;&lt;property id=&quot;20307&quot; value=&quot;288&quot;/&gt;&lt;/object&gt;&lt;object type=&quot;3&quot; unique_id=&quot;10006&quot;&gt;&lt;property id=&quot;20148&quot; value=&quot;5&quot;/&gt;&lt;property id=&quot;20300&quot; value=&quot;Slide 4&quot;/&gt;&lt;property id=&quot;20307&quot; value=&quot;289&quot;/&gt;&lt;/object&gt;&lt;object type=&quot;3&quot; unique_id=&quot;10007&quot;&gt;&lt;property id=&quot;20148&quot; value=&quot;5&quot;/&gt;&lt;property id=&quot;20300&quot; value=&quot;Slide 5&quot;/&gt;&lt;property id=&quot;20307&quot; value=&quot;290&quot;/&gt;&lt;/object&gt;&lt;object type=&quot;3&quot; unique_id=&quot;10008&quot;&gt;&lt;property id=&quot;20148&quot; value=&quot;5&quot;/&gt;&lt;property id=&quot;20300&quot; value=&quot;Slide 6&quot;/&gt;&lt;property id=&quot;20307&quot; value=&quot;272&quot;/&gt;&lt;/object&gt;&lt;object type=&quot;3&quot; unique_id=&quot;10009&quot;&gt;&lt;property id=&quot;20148&quot; value=&quot;5&quot;/&gt;&lt;property id=&quot;20300&quot; value=&quot;Slide 7&quot;/&gt;&lt;property id=&quot;20307&quot; value=&quot;269&quot;/&gt;&lt;/object&gt;&lt;object type=&quot;3&quot; unique_id=&quot;10010&quot;&gt;&lt;property id=&quot;20148&quot; value=&quot;5&quot;/&gt;&lt;property id=&quot;20300&quot; value=&quot;Slide 8&quot;/&gt;&lt;property id=&quot;20307&quot; value=&quot;271&quot;/&gt;&lt;/object&gt;&lt;object type=&quot;3&quot; unique_id=&quot;10011&quot;&gt;&lt;property id=&quot;20148&quot; value=&quot;5&quot;/&gt;&lt;property id=&quot;20300&quot; value=&quot;Slide 9&quot;/&gt;&lt;property id=&quot;20307&quot; value=&quot;270&quot;/&gt;&lt;/object&gt;&lt;object type=&quot;3&quot; unique_id=&quot;10012&quot;&gt;&lt;property id=&quot;20148&quot; value=&quot;5&quot;/&gt;&lt;property id=&quot;20300&quot; value=&quot;Slide 10&quot;/&gt;&lt;property id=&quot;20307&quot; value=&quot;258&quot;/&gt;&lt;/object&gt;&lt;object type=&quot;3&quot; unique_id=&quot;10013&quot;&gt;&lt;property id=&quot;20148&quot; value=&quot;5&quot;/&gt;&lt;property id=&quot;20300&quot; value=&quot;Slide 11&quot;/&gt;&lt;property id=&quot;20307&quot; value=&quot;256&quot;/&gt;&lt;/object&gt;&lt;object type=&quot;3&quot; unique_id=&quot;10014&quot;&gt;&lt;property id=&quot;20148&quot; value=&quot;5&quot;/&gt;&lt;property id=&quot;20300&quot; value=&quot;Slide 12&quot;/&gt;&lt;property id=&quot;20307&quot; value=&quot;278&quot;/&gt;&lt;/object&gt;&lt;object type=&quot;3&quot; unique_id=&quot;10015&quot;&gt;&lt;property id=&quot;20148&quot; value=&quot;5&quot;/&gt;&lt;property id=&quot;20300&quot; value=&quot;Slide 13&quot;/&gt;&lt;property id=&quot;20307&quot; value=&quot;275&quot;/&gt;&lt;/object&gt;&lt;object type=&quot;3&quot; unique_id=&quot;10016&quot;&gt;&lt;property id=&quot;20148&quot; value=&quot;5&quot;/&gt;&lt;property id=&quot;20300&quot; value=&quot;Slide 14&quot;/&gt;&lt;property id=&quot;20307&quot; value=&quot;274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57&quot;/&gt;&lt;/object&gt;&lt;object type=&quot;3&quot; unique_id=&quot;10019&quot;&gt;&lt;property id=&quot;20148&quot; value=&quot;5&quot;/&gt;&lt;property id=&quot;20300&quot; value=&quot;Slide 17&quot;/&gt;&lt;property id=&quot;20307&quot; value=&quot;277&quot;/&gt;&lt;/object&gt;&lt;object type=&quot;3&quot; unique_id=&quot;10020&quot;&gt;&lt;property id=&quot;20148&quot; value=&quot;5&quot;/&gt;&lt;property id=&quot;20300&quot; value=&quot;Slide 18&quot;/&gt;&lt;property id=&quot;20307&quot; value=&quot;279&quot;/&gt;&lt;/object&gt;&lt;object type=&quot;3&quot; unique_id=&quot;10021&quot;&gt;&lt;property id=&quot;20148&quot; value=&quot;5&quot;/&gt;&lt;property id=&quot;20300&quot; value=&quot;Slide 19&quot;/&gt;&lt;property id=&quot;20307&quot; value=&quot;260&quot;/&gt;&lt;/object&gt;&lt;object type=&quot;3&quot; unique_id=&quot;10022&quot;&gt;&lt;property id=&quot;20148&quot; value=&quot;5&quot;/&gt;&lt;property id=&quot;20300&quot; value=&quot;Slide 20&quot;/&gt;&lt;property id=&quot;20307&quot; value=&quot;261&quot;/&gt;&lt;/object&gt;&lt;object type=&quot;3&quot; unique_id=&quot;10023&quot;&gt;&lt;property id=&quot;20148&quot; value=&quot;5&quot;/&gt;&lt;property id=&quot;20300&quot; value=&quot;Slide 21&quot;/&gt;&lt;property id=&quot;20307&quot; value=&quot;282&quot;/&gt;&lt;/object&gt;&lt;object type=&quot;3&quot; unique_id=&quot;10024&quot;&gt;&lt;property id=&quot;20148&quot; value=&quot;5&quot;/&gt;&lt;property id=&quot;20300&quot; value=&quot;Slide 22&quot;/&gt;&lt;property id=&quot;20307&quot; value=&quot;262&quot;/&gt;&lt;/object&gt;&lt;object type=&quot;3&quot; unique_id=&quot;10025&quot;&gt;&lt;property id=&quot;20148&quot; value=&quot;5&quot;/&gt;&lt;property id=&quot;20300&quot; value=&quot;Slide 23&quot;/&gt;&lt;property id=&quot;20307&quot; value=&quot;263&quot;/&gt;&lt;/object&gt;&lt;object type=&quot;3&quot; unique_id=&quot;10026&quot;&gt;&lt;property id=&quot;20148&quot; value=&quot;5&quot;/&gt;&lt;property id=&quot;20300&quot; value=&quot;Slide 24&quot;/&gt;&lt;property id=&quot;20307&quot; value=&quot;264&quot;/&gt;&lt;/object&gt;&lt;object type=&quot;3&quot; unique_id=&quot;10027&quot;&gt;&lt;property id=&quot;20148&quot; value=&quot;5&quot;/&gt;&lt;property id=&quot;20300&quot; value=&quot;Slide 25&quot;/&gt;&lt;property id=&quot;20307&quot; value=&quot;265&quot;/&gt;&lt;/object&gt;&lt;object type=&quot;3&quot; unique_id=&quot;10028&quot;&gt;&lt;property id=&quot;20148&quot; value=&quot;5&quot;/&gt;&lt;property id=&quot;20300&quot; value=&quot;Slide 26&quot;/&gt;&lt;property id=&quot;20307&quot; value=&quot;285&quot;/&gt;&lt;/object&gt;&lt;/object&gt;&lt;object type=&quot;8&quot; unique_id=&quot;1005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1010</Words>
  <Application>Microsoft Office PowerPoint</Application>
  <PresentationFormat>On-screen Show (4:3)</PresentationFormat>
  <Paragraphs>152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GhostViet</dc:creator>
  <cp:lastModifiedBy>VPCYB15AG</cp:lastModifiedBy>
  <cp:revision>56</cp:revision>
  <dcterms:created xsi:type="dcterms:W3CDTF">2015-01-10T06:40:11Z</dcterms:created>
  <dcterms:modified xsi:type="dcterms:W3CDTF">2016-01-01T10:13:23Z</dcterms:modified>
</cp:coreProperties>
</file>